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61" r:id="rId3"/>
    <p:sldId id="265" r:id="rId4"/>
    <p:sldId id="15717687" r:id="rId5"/>
    <p:sldId id="15717696" r:id="rId6"/>
    <p:sldId id="15717719" r:id="rId7"/>
    <p:sldId id="15717720" r:id="rId8"/>
    <p:sldId id="15717718" r:id="rId9"/>
    <p:sldId id="1571771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B6587"/>
    <a:srgbClr val="203864"/>
    <a:srgbClr val="2F6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6578" autoAdjust="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35CEC-B10B-4D65-A5C8-9A96ADCA04D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0D5A9-774B-4D3E-AD47-0275D9A497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0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0D5A9-774B-4D3E-AD47-0275D9A497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3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D5A9-774B-4D3E-AD47-0275D9A497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98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D5A9-774B-4D3E-AD47-0275D9A497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0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13040, 13077, 13064, 13065, 12991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0D5A9-774B-4D3E-AD47-0275D9A497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0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1833D-B3A1-206C-6A82-D909CB33D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7E6352-BA7D-1DC9-A0FC-B56978D6D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F6C28-6BB0-AFCD-A340-B49C3204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2AD7D4-DB05-6F69-9375-7E707FF6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F7E02-DEBE-82EF-2E9C-624DA528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9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87905-D082-C620-052E-02F67EF9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C70982-1D4B-0756-F7A8-139A32090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D970A-A3B4-6B82-16AF-A233F012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BAFD6-6983-64FB-7A0E-F41C6EEC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BF377-163A-5F3B-F0E6-FBC70499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EBCACE-E46B-1AB7-4087-8B04A287C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B21664-32EE-7B63-393C-5736A3CB6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473554-DF20-4E43-D04C-6A83BDE6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9595A-745C-0701-36F5-19D81956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2E427-AEE4-2324-A20C-E5C1E5E71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8272" y="-9951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9501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40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101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73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DC90D-87C2-AB72-4182-0DC5B530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EFDA47-1FA0-0591-DF4C-C5401085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FC952F-EBA8-D775-BAD2-9F7EC49D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5351E-7E42-3E1E-6D8B-B45F76F3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81E87-D203-8AA5-FA91-CBD2C0B5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F473D-8D3E-06DA-253B-04A244B5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B95E03-EE4C-2F91-CB4B-9E8B72C0C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8BD948-2DF6-1E33-1F84-436A25C5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B20D9-6D00-9F18-1B7D-3B427599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ED8C9-0C44-4BDA-7340-6AC5815C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5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E3AAE-B332-E269-6BE7-D92B72BA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06A08-3523-0EEB-ADA4-7512EFB90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6CA63-9638-6A77-5319-A1B0094FD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0E4A47-44BA-7A8D-B40F-BC693AB8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532EAC-9CC7-867F-B322-6FFBE188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5DFA52-A61E-9ED4-00FC-C792C1A5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02631-3413-D2F3-FC29-530BCC3A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0B23DB-8CF5-0473-47F3-BA0666446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A9B044-394C-24F3-5AC3-E5A4FE021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A68BA3-8B62-D62A-ECDB-40959FC37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7D8B3B-F443-EBCF-0209-3585005F2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978FB7-4AEA-4373-3CD5-ECC143F8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C96FB2-FFBF-81BE-D026-4E57F52C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6E355E-4818-8774-E745-15F1D241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49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655B7-C020-1634-857F-14D274CF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B9235D-2433-A99A-5580-9E1D30AE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CCED8A-3751-1244-E017-497FC258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9DEEF0-5095-A2E6-4321-2C6023B0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8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ECC7AD-555D-1B11-82CD-872196A8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7E6092-E75D-3804-2DFE-809EAACE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0BFEBC-C9B0-69F8-205F-68C25FDD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11EC3-2B1B-6D55-BD9E-E46D998B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4DBFD-3D94-76F8-3F56-46DC38879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41F375-6AD4-15CC-2880-EEC93F152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87DC8-ABE4-6F9B-8902-6BCF7CA5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4D84E1-D26F-7586-96CD-5C3EFC40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A46595-8684-DDD5-CBD5-556F5A5A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84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EA6ED-6657-E0B0-9CFD-4670E6FF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21F8E8-2B09-BAC6-094E-FC885EBA4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F719FA-E622-1B30-E298-14F232B17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16844B-0B32-098A-DEDC-BB3AB6A6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76E53B-C57C-2F52-B015-18ED64C2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0ABB25-D7F9-406E-2DFF-35336E4D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9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53CFC3-6627-DEE5-4835-103D2422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1941BE-D5DF-9C46-60A5-1AA334D0D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23193-21F5-2F01-C0D4-D2F1BB933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0C43-44E2-4CD1-8424-5A1A2C18FA1F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18957-A82E-0F2F-8711-461A1182A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F78BD-D0A1-76C4-9434-F53AA94A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BAF24-162C-4BF9-BDC2-9400672B4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4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71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2D69C5F-D87B-FC99-023A-4F75D1C610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9ACC6E1-9CF3-416F-7BE0-DB2850C26E4F}"/>
              </a:ext>
            </a:extLst>
          </p:cNvPr>
          <p:cNvSpPr/>
          <p:nvPr/>
        </p:nvSpPr>
        <p:spPr>
          <a:xfrm>
            <a:off x="255094" y="2336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0E1026-6911-51E1-2343-44F5E0ADC198}"/>
              </a:ext>
            </a:extLst>
          </p:cNvPr>
          <p:cNvSpPr txBox="1"/>
          <p:nvPr/>
        </p:nvSpPr>
        <p:spPr>
          <a:xfrm>
            <a:off x="1941974" y="2210518"/>
            <a:ext cx="8308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7200" spc="600" dirty="0">
                <a:solidFill>
                  <a:srgbClr val="106B95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字魂35号-经典雅黑" panose="00000500000000000000" pitchFamily="2" charset="-122"/>
              </a:rPr>
              <a:t>人流量</a:t>
            </a:r>
            <a:r>
              <a:rPr lang="zh-CN" altLang="en-US" sz="72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字魂35号-经典雅黑" panose="00000500000000000000" pitchFamily="2" charset="-122"/>
              </a:rPr>
              <a:t>检测计数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0B95F7-68E8-D22C-EE22-93C3AC2170EA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6C8250-DE55-6AEF-4FE3-01AC38C53DE3}"/>
              </a:ext>
            </a:extLst>
          </p:cNvPr>
          <p:cNvSpPr/>
          <p:nvPr/>
        </p:nvSpPr>
        <p:spPr>
          <a:xfrm>
            <a:off x="4960620" y="6435323"/>
            <a:ext cx="2270760" cy="13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6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8492C4-A7CC-99F0-9040-27DE6605FB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371CAE-A754-0CFE-CFD6-2CE04CF95F8F}"/>
              </a:ext>
            </a:extLst>
          </p:cNvPr>
          <p:cNvSpPr/>
          <p:nvPr/>
        </p:nvSpPr>
        <p:spPr>
          <a:xfrm>
            <a:off x="255094" y="2336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FC08D8-B037-5736-3B64-02A44B87A20E}"/>
              </a:ext>
            </a:extLst>
          </p:cNvPr>
          <p:cNvGrpSpPr/>
          <p:nvPr/>
        </p:nvGrpSpPr>
        <p:grpSpPr>
          <a:xfrm>
            <a:off x="260032" y="1143317"/>
            <a:ext cx="2940685" cy="304800"/>
            <a:chOff x="285750" y="741680"/>
            <a:chExt cx="5601970" cy="3048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20E29B6-CC3A-1BA2-04BF-0916F2E91568}"/>
                </a:ext>
              </a:extLst>
            </p:cNvPr>
            <p:cNvSpPr/>
            <p:nvPr/>
          </p:nvSpPr>
          <p:spPr>
            <a:xfrm flipH="1">
              <a:off x="285750" y="741680"/>
              <a:ext cx="5029835" cy="304800"/>
            </a:xfrm>
            <a:prstGeom prst="rect">
              <a:avLst/>
            </a:prstGeom>
            <a:solidFill>
              <a:srgbClr val="2B6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0684D8F-FBD1-CB67-5BEA-011145066271}"/>
                </a:ext>
              </a:extLst>
            </p:cNvPr>
            <p:cNvSpPr/>
            <p:nvPr/>
          </p:nvSpPr>
          <p:spPr>
            <a:xfrm flipH="1">
              <a:off x="5315585" y="741680"/>
              <a:ext cx="572135" cy="304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4E4FC4C-AC8B-CC11-A4B2-1B4EC1A26D4D}"/>
              </a:ext>
            </a:extLst>
          </p:cNvPr>
          <p:cNvSpPr txBox="1"/>
          <p:nvPr/>
        </p:nvSpPr>
        <p:spPr>
          <a:xfrm>
            <a:off x="3335693" y="804485"/>
            <a:ext cx="304282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2F6E95"/>
                </a:solidFill>
                <a:effectLst/>
                <a:uLnTx/>
                <a:uFillTx/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rPr>
              <a:t>C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rPr>
              <a:t>ONTENTS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EBB0A2F-813E-A091-C6EB-36010E785023}"/>
              </a:ext>
            </a:extLst>
          </p:cNvPr>
          <p:cNvGrpSpPr/>
          <p:nvPr/>
        </p:nvGrpSpPr>
        <p:grpSpPr>
          <a:xfrm>
            <a:off x="1010602" y="2862262"/>
            <a:ext cx="10146030" cy="1993900"/>
            <a:chOff x="1010602" y="2862262"/>
            <a:chExt cx="10146030" cy="1993900"/>
          </a:xfrm>
        </p:grpSpPr>
        <p:sp>
          <p:nvSpPr>
            <p:cNvPr id="17" name="图形">
              <a:extLst>
                <a:ext uri="{FF2B5EF4-FFF2-40B4-BE49-F238E27FC236}">
                  <a16:creationId xmlns:a16="http://schemas.microsoft.com/office/drawing/2014/main" id="{24F9D2FB-9658-1DB7-BE02-14C114DD974B}"/>
                </a:ext>
              </a:extLst>
            </p:cNvPr>
            <p:cNvSpPr/>
            <p:nvPr/>
          </p:nvSpPr>
          <p:spPr>
            <a:xfrm>
              <a:off x="1060767" y="3965892"/>
              <a:ext cx="10095865" cy="154940"/>
            </a:xfrm>
            <a:prstGeom prst="rect">
              <a:avLst/>
            </a:prstGeom>
            <a:solidFill>
              <a:schemeClr val="bg1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图形">
              <a:extLst>
                <a:ext uri="{FF2B5EF4-FFF2-40B4-BE49-F238E27FC236}">
                  <a16:creationId xmlns:a16="http://schemas.microsoft.com/office/drawing/2014/main" id="{6756A010-B76C-2241-65C3-4C5D2E6CA91A}"/>
                </a:ext>
              </a:extLst>
            </p:cNvPr>
            <p:cNvSpPr txBox="1"/>
            <p:nvPr/>
          </p:nvSpPr>
          <p:spPr>
            <a:xfrm>
              <a:off x="1010602" y="4334192"/>
              <a:ext cx="23310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  <a:cs typeface="+mn-ea"/>
                  <a:sym typeface="+mn-lt"/>
                </a:rPr>
                <a:t>预处理</a:t>
              </a:r>
            </a:p>
          </p:txBody>
        </p:sp>
        <p:sp>
          <p:nvSpPr>
            <p:cNvPr id="19" name="图形">
              <a:extLst>
                <a:ext uri="{FF2B5EF4-FFF2-40B4-BE49-F238E27FC236}">
                  <a16:creationId xmlns:a16="http://schemas.microsoft.com/office/drawing/2014/main" id="{0D0377D7-3C84-151F-CC5E-D2DC376A927C}"/>
                </a:ext>
              </a:extLst>
            </p:cNvPr>
            <p:cNvSpPr txBox="1"/>
            <p:nvPr/>
          </p:nvSpPr>
          <p:spPr>
            <a:xfrm>
              <a:off x="3615372" y="4334192"/>
              <a:ext cx="23310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  <a:cs typeface="+mn-ea"/>
                  <a:sym typeface="+mn-lt"/>
                </a:rPr>
                <a:t>初始化</a:t>
              </a:r>
            </a:p>
          </p:txBody>
        </p:sp>
        <p:sp>
          <p:nvSpPr>
            <p:cNvPr id="20" name="图形">
              <a:extLst>
                <a:ext uri="{FF2B5EF4-FFF2-40B4-BE49-F238E27FC236}">
                  <a16:creationId xmlns:a16="http://schemas.microsoft.com/office/drawing/2014/main" id="{D00AE3BA-43C2-4972-4511-FA1A97692267}"/>
                </a:ext>
              </a:extLst>
            </p:cNvPr>
            <p:cNvSpPr txBox="1"/>
            <p:nvPr/>
          </p:nvSpPr>
          <p:spPr>
            <a:xfrm>
              <a:off x="6034722" y="4314265"/>
              <a:ext cx="2790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  <a:cs typeface="+mn-ea"/>
                  <a:sym typeface="+mn-lt"/>
                </a:rPr>
                <a:t>循环处理视频帧</a:t>
              </a:r>
            </a:p>
          </p:txBody>
        </p:sp>
        <p:sp>
          <p:nvSpPr>
            <p:cNvPr id="21" name="图形">
              <a:extLst>
                <a:ext uri="{FF2B5EF4-FFF2-40B4-BE49-F238E27FC236}">
                  <a16:creationId xmlns:a16="http://schemas.microsoft.com/office/drawing/2014/main" id="{52075439-7A42-D97E-55E1-EF25E22B2120}"/>
                </a:ext>
              </a:extLst>
            </p:cNvPr>
            <p:cNvSpPr txBox="1"/>
            <p:nvPr/>
          </p:nvSpPr>
          <p:spPr>
            <a:xfrm>
              <a:off x="8824912" y="4334192"/>
              <a:ext cx="23310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  <a:cs typeface="+mn-ea"/>
                  <a:sym typeface="+mn-lt"/>
                </a:rPr>
                <a:t>检测并显示</a:t>
              </a:r>
            </a:p>
          </p:txBody>
        </p:sp>
        <p:sp>
          <p:nvSpPr>
            <p:cNvPr id="22" name="图形">
              <a:extLst>
                <a:ext uri="{FF2B5EF4-FFF2-40B4-BE49-F238E27FC236}">
                  <a16:creationId xmlns:a16="http://schemas.microsoft.com/office/drawing/2014/main" id="{1A2DF93C-8A21-AC05-4BA8-04F7A08508BB}"/>
                </a:ext>
              </a:extLst>
            </p:cNvPr>
            <p:cNvSpPr/>
            <p:nvPr/>
          </p:nvSpPr>
          <p:spPr>
            <a:xfrm>
              <a:off x="1060767" y="2862262"/>
              <a:ext cx="2146300" cy="482600"/>
            </a:xfrm>
            <a:prstGeom prst="rect">
              <a:avLst/>
            </a:prstGeom>
            <a:solidFill>
              <a:srgbClr val="2F6E9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PART ONE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图形">
              <a:extLst>
                <a:ext uri="{FF2B5EF4-FFF2-40B4-BE49-F238E27FC236}">
                  <a16:creationId xmlns:a16="http://schemas.microsoft.com/office/drawing/2014/main" id="{FB8A37E8-0D8C-2AF2-9DE0-D1F97C62AC5E}"/>
                </a:ext>
              </a:extLst>
            </p:cNvPr>
            <p:cNvSpPr/>
            <p:nvPr/>
          </p:nvSpPr>
          <p:spPr>
            <a:xfrm>
              <a:off x="3710622" y="2862262"/>
              <a:ext cx="2146300" cy="482600"/>
            </a:xfrm>
            <a:prstGeom prst="rect">
              <a:avLst/>
            </a:prstGeom>
            <a:solidFill>
              <a:srgbClr val="2F6E9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PART TWO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图形">
              <a:extLst>
                <a:ext uri="{FF2B5EF4-FFF2-40B4-BE49-F238E27FC236}">
                  <a16:creationId xmlns:a16="http://schemas.microsoft.com/office/drawing/2014/main" id="{51C57AA5-A227-0948-A6CE-2A953BA76AB2}"/>
                </a:ext>
              </a:extLst>
            </p:cNvPr>
            <p:cNvSpPr/>
            <p:nvPr/>
          </p:nvSpPr>
          <p:spPr>
            <a:xfrm>
              <a:off x="9010332" y="2862262"/>
              <a:ext cx="2146300" cy="482600"/>
            </a:xfrm>
            <a:prstGeom prst="rect">
              <a:avLst/>
            </a:prstGeom>
            <a:solidFill>
              <a:srgbClr val="2F6E9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PART FOUR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图形">
              <a:extLst>
                <a:ext uri="{FF2B5EF4-FFF2-40B4-BE49-F238E27FC236}">
                  <a16:creationId xmlns:a16="http://schemas.microsoft.com/office/drawing/2014/main" id="{90E2F430-04CD-A487-B0CF-0C77EBBC895A}"/>
                </a:ext>
              </a:extLst>
            </p:cNvPr>
            <p:cNvSpPr/>
            <p:nvPr/>
          </p:nvSpPr>
          <p:spPr>
            <a:xfrm>
              <a:off x="6360477" y="2862262"/>
              <a:ext cx="2146300" cy="482600"/>
            </a:xfrm>
            <a:prstGeom prst="rect">
              <a:avLst/>
            </a:prstGeom>
            <a:solidFill>
              <a:srgbClr val="2F6E9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PART THREE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95号-手刻宋" panose="00000500000000000000" pitchFamily="2" charset="-122"/>
                <a:ea typeface="字魂95号-手刻宋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图形">
              <a:extLst>
                <a:ext uri="{FF2B5EF4-FFF2-40B4-BE49-F238E27FC236}">
                  <a16:creationId xmlns:a16="http://schemas.microsoft.com/office/drawing/2014/main" id="{A15D0E2A-B0EE-A317-E622-8D952F0E3CDB}"/>
                </a:ext>
              </a:extLst>
            </p:cNvPr>
            <p:cNvSpPr txBox="1"/>
            <p:nvPr/>
          </p:nvSpPr>
          <p:spPr>
            <a:xfrm>
              <a:off x="1723072" y="3562667"/>
              <a:ext cx="77025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35" name="图形">
              <a:extLst>
                <a:ext uri="{FF2B5EF4-FFF2-40B4-BE49-F238E27FC236}">
                  <a16:creationId xmlns:a16="http://schemas.microsoft.com/office/drawing/2014/main" id="{4A2CB471-ACBA-405D-8884-44574C5659CB}"/>
                </a:ext>
              </a:extLst>
            </p:cNvPr>
            <p:cNvSpPr txBox="1"/>
            <p:nvPr/>
          </p:nvSpPr>
          <p:spPr>
            <a:xfrm>
              <a:off x="4318952" y="3562667"/>
              <a:ext cx="8877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36" name="图形">
              <a:extLst>
                <a:ext uri="{FF2B5EF4-FFF2-40B4-BE49-F238E27FC236}">
                  <a16:creationId xmlns:a16="http://schemas.microsoft.com/office/drawing/2014/main" id="{5DECFF70-CA1A-4C40-4816-7318AAB3A898}"/>
                </a:ext>
              </a:extLst>
            </p:cNvPr>
            <p:cNvSpPr txBox="1"/>
            <p:nvPr/>
          </p:nvSpPr>
          <p:spPr>
            <a:xfrm>
              <a:off x="6918007" y="3562667"/>
              <a:ext cx="8877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7" name="图形">
              <a:extLst>
                <a:ext uri="{FF2B5EF4-FFF2-40B4-BE49-F238E27FC236}">
                  <a16:creationId xmlns:a16="http://schemas.microsoft.com/office/drawing/2014/main" id="{689BD59B-5C21-94EA-9697-6BECD48622BC}"/>
                </a:ext>
              </a:extLst>
            </p:cNvPr>
            <p:cNvSpPr txBox="1"/>
            <p:nvPr/>
          </p:nvSpPr>
          <p:spPr>
            <a:xfrm>
              <a:off x="9631362" y="3562667"/>
              <a:ext cx="8877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FF11A90E-4E60-197F-DCE6-A43776017FDA}"/>
              </a:ext>
            </a:extLst>
          </p:cNvPr>
          <p:cNvSpPr txBox="1"/>
          <p:nvPr/>
        </p:nvSpPr>
        <p:spPr>
          <a:xfrm>
            <a:off x="0" y="-10694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8984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6F5EEE-9701-F787-C914-DA6C601632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62230F-6AE8-E719-A60A-04D1EBB14FD6}"/>
              </a:ext>
            </a:extLst>
          </p:cNvPr>
          <p:cNvSpPr/>
          <p:nvPr/>
        </p:nvSpPr>
        <p:spPr>
          <a:xfrm>
            <a:off x="254547" y="231003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767A4-AD3E-7F5F-B155-93CA094BBB21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7D44D7-954A-3823-05F7-DDCC199994D8}"/>
              </a:ext>
            </a:extLst>
          </p:cNvPr>
          <p:cNvSpPr/>
          <p:nvPr/>
        </p:nvSpPr>
        <p:spPr>
          <a:xfrm>
            <a:off x="4960620" y="6446662"/>
            <a:ext cx="2270760" cy="13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6B45A4F-3841-6DC3-C283-C3DFA1189D74}"/>
              </a:ext>
            </a:extLst>
          </p:cNvPr>
          <p:cNvSpPr/>
          <p:nvPr/>
        </p:nvSpPr>
        <p:spPr>
          <a:xfrm>
            <a:off x="5236128" y="1048623"/>
            <a:ext cx="1719744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加载</a:t>
            </a:r>
            <a:r>
              <a:rPr lang="en-US" altLang="zh-CN" sz="1200" dirty="0" err="1"/>
              <a:t>Haar</a:t>
            </a:r>
            <a:r>
              <a:rPr lang="zh-CN" altLang="en-US" sz="1200" dirty="0"/>
              <a:t>级联检测器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3619D25-65C4-7169-74DE-DF8271EB80D9}"/>
              </a:ext>
            </a:extLst>
          </p:cNvPr>
          <p:cNvSpPr/>
          <p:nvPr/>
        </p:nvSpPr>
        <p:spPr>
          <a:xfrm>
            <a:off x="5236128" y="1624973"/>
            <a:ext cx="1719744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加载视频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44C5745-7674-EC0A-38B9-94130B5D1F2B}"/>
              </a:ext>
            </a:extLst>
          </p:cNvPr>
          <p:cNvSpPr/>
          <p:nvPr/>
        </p:nvSpPr>
        <p:spPr>
          <a:xfrm>
            <a:off x="5236128" y="2201322"/>
            <a:ext cx="1719744" cy="4495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初始化计数器和人体中心位置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FB56028-ADEC-D8D5-1799-26F61CE125C4}"/>
              </a:ext>
            </a:extLst>
          </p:cNvPr>
          <p:cNvSpPr/>
          <p:nvPr/>
        </p:nvSpPr>
        <p:spPr>
          <a:xfrm>
            <a:off x="5236128" y="2891708"/>
            <a:ext cx="1719744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循环处理视频帧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F6A5C45-00F0-AB94-94C2-846F1F49202E}"/>
              </a:ext>
            </a:extLst>
          </p:cNvPr>
          <p:cNvSpPr/>
          <p:nvPr/>
        </p:nvSpPr>
        <p:spPr>
          <a:xfrm>
            <a:off x="5135460" y="3468057"/>
            <a:ext cx="1921080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使用级联检测器检测人体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3FB7AE1-EF95-CA83-7D58-FDF1EA04E960}"/>
              </a:ext>
            </a:extLst>
          </p:cNvPr>
          <p:cNvSpPr/>
          <p:nvPr/>
        </p:nvSpPr>
        <p:spPr>
          <a:xfrm>
            <a:off x="5185794" y="3990663"/>
            <a:ext cx="1820412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处理每个检测到的人体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BF9A7EF-818B-5685-867D-2EFA336BF855}"/>
              </a:ext>
            </a:extLst>
          </p:cNvPr>
          <p:cNvSpPr/>
          <p:nvPr/>
        </p:nvSpPr>
        <p:spPr>
          <a:xfrm>
            <a:off x="5022208" y="4567012"/>
            <a:ext cx="2147583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显示计数结果以及当前帧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989D7B8-906C-95B4-B4CA-27E6299334C4}"/>
              </a:ext>
            </a:extLst>
          </p:cNvPr>
          <p:cNvSpPr/>
          <p:nvPr/>
        </p:nvSpPr>
        <p:spPr>
          <a:xfrm>
            <a:off x="5236128" y="5101735"/>
            <a:ext cx="1719744" cy="335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退出循环并释放资源</a:t>
            </a: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26C34CC7-B24C-463B-EA62-16A178D8A881}"/>
              </a:ext>
            </a:extLst>
          </p:cNvPr>
          <p:cNvSpPr/>
          <p:nvPr/>
        </p:nvSpPr>
        <p:spPr>
          <a:xfrm>
            <a:off x="6024692" y="1405933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AFC3BE45-D195-FA60-620F-09F7CB47ECC4}"/>
              </a:ext>
            </a:extLst>
          </p:cNvPr>
          <p:cNvSpPr/>
          <p:nvPr/>
        </p:nvSpPr>
        <p:spPr>
          <a:xfrm>
            <a:off x="6024692" y="1990081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CC66A85-916E-527D-F0DC-70FDBCB1F99A}"/>
              </a:ext>
            </a:extLst>
          </p:cNvPr>
          <p:cNvSpPr/>
          <p:nvPr/>
        </p:nvSpPr>
        <p:spPr>
          <a:xfrm>
            <a:off x="5996767" y="2664871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2E6E24C4-D7BD-C38B-A79A-C08B3A5DCE28}"/>
              </a:ext>
            </a:extLst>
          </p:cNvPr>
          <p:cNvSpPr/>
          <p:nvPr/>
        </p:nvSpPr>
        <p:spPr>
          <a:xfrm>
            <a:off x="5996767" y="3249019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CFA64979-31E4-49D9-3A7E-45D6BF82E824}"/>
              </a:ext>
            </a:extLst>
          </p:cNvPr>
          <p:cNvSpPr/>
          <p:nvPr/>
        </p:nvSpPr>
        <p:spPr>
          <a:xfrm>
            <a:off x="5996767" y="3779842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C3CABF1-E174-CABC-15C8-A2F5A90209ED}"/>
              </a:ext>
            </a:extLst>
          </p:cNvPr>
          <p:cNvSpPr/>
          <p:nvPr/>
        </p:nvSpPr>
        <p:spPr>
          <a:xfrm>
            <a:off x="5996767" y="4363990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972106A5-AC03-33C5-BDD4-6ECC6D7DF6DC}"/>
              </a:ext>
            </a:extLst>
          </p:cNvPr>
          <p:cNvSpPr/>
          <p:nvPr/>
        </p:nvSpPr>
        <p:spPr>
          <a:xfrm>
            <a:off x="5996767" y="4916564"/>
            <a:ext cx="142613" cy="1972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CF2DD-C292-8E84-6FEB-0007D52BAC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62230F-6AE8-E719-A60A-04D1EBB14FD6}"/>
              </a:ext>
            </a:extLst>
          </p:cNvPr>
          <p:cNvSpPr/>
          <p:nvPr/>
        </p:nvSpPr>
        <p:spPr>
          <a:xfrm>
            <a:off x="255094" y="2463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767A4-AD3E-7F5F-B155-93CA094BBB21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46CA06D8-ED12-A7B7-83AE-C2A89A9E05A7}"/>
              </a:ext>
            </a:extLst>
          </p:cNvPr>
          <p:cNvSpPr txBox="1"/>
          <p:nvPr/>
        </p:nvSpPr>
        <p:spPr>
          <a:xfrm>
            <a:off x="4029555" y="599586"/>
            <a:ext cx="413288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Bebas Neue" charset="0"/>
              </a:rPr>
              <a:t>预处理以及初始化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  <a:cs typeface="Bebas Neue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DA8E7C-98CC-3376-3306-706733A5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70" y="1537632"/>
            <a:ext cx="7219950" cy="35814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FBD10DD-ACBA-DEC4-1828-837AE144856E}"/>
              </a:ext>
            </a:extLst>
          </p:cNvPr>
          <p:cNvSpPr txBox="1"/>
          <p:nvPr/>
        </p:nvSpPr>
        <p:spPr>
          <a:xfrm>
            <a:off x="771787" y="1537632"/>
            <a:ext cx="32237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通过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cv2.CascadeClassifier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类加载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Haar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级联检测器，使用预训练的模型来检测人体。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cv2.VideoCapture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函数加载视频文件，创建一个视频捕获对象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cap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count_in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count_out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分别用于记录进入和离开的人数。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prev_center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用于存储上一帧检测到的人体的中心位置。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CF2DD-C292-8E84-6FEB-0007D52BAC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62230F-6AE8-E719-A60A-04D1EBB14FD6}"/>
              </a:ext>
            </a:extLst>
          </p:cNvPr>
          <p:cNvSpPr/>
          <p:nvPr/>
        </p:nvSpPr>
        <p:spPr>
          <a:xfrm>
            <a:off x="255094" y="2463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767A4-AD3E-7F5F-B155-93CA094BBB21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46CA06D8-ED12-A7B7-83AE-C2A89A9E05A7}"/>
              </a:ext>
            </a:extLst>
          </p:cNvPr>
          <p:cNvSpPr txBox="1"/>
          <p:nvPr/>
        </p:nvSpPr>
        <p:spPr>
          <a:xfrm>
            <a:off x="4549775" y="536085"/>
            <a:ext cx="309245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Bebas Neue" charset="0"/>
              </a:rPr>
              <a:t>循环处理视频帧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  <a:cs typeface="Bebas Neue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BD10DD-ACBA-DEC4-1828-837AE144856E}"/>
              </a:ext>
            </a:extLst>
          </p:cNvPr>
          <p:cNvSpPr txBox="1"/>
          <p:nvPr/>
        </p:nvSpPr>
        <p:spPr>
          <a:xfrm>
            <a:off x="771787" y="1537632"/>
            <a:ext cx="4166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cap.read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()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逐帧读取视频并转换当前帧为灰度图像。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通过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body_cascade.detectMultiScale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方法在灰度图像上检测人体，返回检测到的人体的边界框坐标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对于每个检测到的人体，在当前帧上绘制人体的矩形框和中心点。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根据当前和上一帧的人体中心位置，判断人员是进入还是离开，并相应地更新计数器。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更新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prev_center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为当前帧的人体中心位置。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24683A-8AAA-9719-76F7-9DAA0339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84" y="1367175"/>
            <a:ext cx="6306118" cy="396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4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CCF2DD-C292-8E84-6FEB-0007D52BAC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62230F-6AE8-E719-A60A-04D1EBB14FD6}"/>
              </a:ext>
            </a:extLst>
          </p:cNvPr>
          <p:cNvSpPr/>
          <p:nvPr/>
        </p:nvSpPr>
        <p:spPr>
          <a:xfrm>
            <a:off x="255094" y="2463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767A4-AD3E-7F5F-B155-93CA094BBB21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46CA06D8-ED12-A7B7-83AE-C2A89A9E05A7}"/>
              </a:ext>
            </a:extLst>
          </p:cNvPr>
          <p:cNvSpPr txBox="1"/>
          <p:nvPr/>
        </p:nvSpPr>
        <p:spPr>
          <a:xfrm>
            <a:off x="4356770" y="536085"/>
            <a:ext cx="309245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Bebas Neue" charset="0"/>
              </a:rPr>
              <a:t>计数并显示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  <a:cs typeface="Bebas Neue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BD10DD-ACBA-DEC4-1828-837AE144856E}"/>
              </a:ext>
            </a:extLst>
          </p:cNvPr>
          <p:cNvSpPr txBox="1"/>
          <p:nvPr/>
        </p:nvSpPr>
        <p:spPr>
          <a:xfrm>
            <a:off x="1065047" y="3818669"/>
            <a:ext cx="786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cv2.putText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函数在当前帧上显示进入和离开的人数。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cv2.imshow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函数显示当前帧。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等待用户按下键盘上的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'q'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键，如果检测到按键事件，则退出循环。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在完成循环后，释放视频捕获对象和销毁所有窗口。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FB76E1-F970-3513-F5A4-46781530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47" y="1104126"/>
            <a:ext cx="8814416" cy="249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6F5EEE-9701-F787-C914-DA6C6016327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62230F-6AE8-E719-A60A-04D1EBB14FD6}"/>
              </a:ext>
            </a:extLst>
          </p:cNvPr>
          <p:cNvSpPr/>
          <p:nvPr/>
        </p:nvSpPr>
        <p:spPr>
          <a:xfrm>
            <a:off x="255094" y="2463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767A4-AD3E-7F5F-B155-93CA094BBB21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7D44D7-954A-3823-05F7-DDCC199994D8}"/>
              </a:ext>
            </a:extLst>
          </p:cNvPr>
          <p:cNvSpPr/>
          <p:nvPr/>
        </p:nvSpPr>
        <p:spPr>
          <a:xfrm>
            <a:off x="4960620" y="6446662"/>
            <a:ext cx="2270760" cy="13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2FEB9FE-A9FD-3F37-A7B9-3C4926D2F2BF}"/>
              </a:ext>
            </a:extLst>
          </p:cNvPr>
          <p:cNvSpPr txBox="1"/>
          <p:nvPr/>
        </p:nvSpPr>
        <p:spPr>
          <a:xfrm>
            <a:off x="1196247" y="1162527"/>
            <a:ext cx="20838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Bebas Neue" charset="0"/>
              </a:rPr>
              <a:t>运行结果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  <a:cs typeface="Bebas Neue" charset="0"/>
            </a:endParaRPr>
          </a:p>
        </p:txBody>
      </p:sp>
      <p:pic>
        <p:nvPicPr>
          <p:cNvPr id="4" name="Frame 2024-05-12 16-01-31">
            <a:hlinkClick r:id="" action="ppaction://media"/>
            <a:extLst>
              <a:ext uri="{FF2B5EF4-FFF2-40B4-BE49-F238E27FC236}">
                <a16:creationId xmlns:a16="http://schemas.microsoft.com/office/drawing/2014/main" id="{C1947847-BC17-90BC-D682-895EC42B0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2582" y="2810311"/>
            <a:ext cx="3459994" cy="1946247"/>
          </a:xfrm>
          <a:prstGeom prst="rect">
            <a:avLst/>
          </a:prstGeom>
        </p:spPr>
      </p:pic>
      <p:pic>
        <p:nvPicPr>
          <p:cNvPr id="6" name="Frame 2024-05-12 15-58-42">
            <a:hlinkClick r:id="" action="ppaction://media"/>
            <a:extLst>
              <a:ext uri="{FF2B5EF4-FFF2-40B4-BE49-F238E27FC236}">
                <a16:creationId xmlns:a16="http://schemas.microsoft.com/office/drawing/2014/main" id="{C4D9EA0F-3C27-F219-52CA-7FC80C72A4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4006" y="2810311"/>
            <a:ext cx="3745218" cy="21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8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84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2D69C5F-D87B-FC99-023A-4F75D1C610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9ACC6E1-9CF3-416F-7BE0-DB2850C26E4F}"/>
              </a:ext>
            </a:extLst>
          </p:cNvPr>
          <p:cNvSpPr/>
          <p:nvPr/>
        </p:nvSpPr>
        <p:spPr>
          <a:xfrm>
            <a:off x="255094" y="233615"/>
            <a:ext cx="11682906" cy="634004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0E1026-6911-51E1-2343-44F5E0ADC198}"/>
              </a:ext>
            </a:extLst>
          </p:cNvPr>
          <p:cNvSpPr txBox="1"/>
          <p:nvPr/>
        </p:nvSpPr>
        <p:spPr>
          <a:xfrm>
            <a:off x="1941974" y="2210518"/>
            <a:ext cx="8308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7200" spc="600" dirty="0">
                <a:solidFill>
                  <a:srgbClr val="2B6587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字魂35号-经典雅黑" panose="00000500000000000000" pitchFamily="2" charset="-122"/>
              </a:rPr>
              <a:t>感谢</a:t>
            </a:r>
            <a:r>
              <a:rPr lang="zh-CN" altLang="en-US" sz="72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sym typeface="字魂35号-经典雅黑" panose="00000500000000000000" pitchFamily="2" charset="-122"/>
              </a:rPr>
              <a:t>您的欣赏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0B95F7-68E8-D22C-EE22-93C3AC2170EA}"/>
              </a:ext>
            </a:extLst>
          </p:cNvPr>
          <p:cNvSpPr/>
          <p:nvPr/>
        </p:nvSpPr>
        <p:spPr>
          <a:xfrm>
            <a:off x="4960620" y="231003"/>
            <a:ext cx="2270760" cy="289770"/>
          </a:xfrm>
          <a:prstGeom prst="rect">
            <a:avLst/>
          </a:prstGeom>
          <a:solidFill>
            <a:srgbClr val="2B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6C8250-DE55-6AEF-4FE3-01AC38C53DE3}"/>
              </a:ext>
            </a:extLst>
          </p:cNvPr>
          <p:cNvSpPr/>
          <p:nvPr/>
        </p:nvSpPr>
        <p:spPr>
          <a:xfrm>
            <a:off x="4960620" y="6435323"/>
            <a:ext cx="2270760" cy="13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0000500000000000000" pitchFamily="2" charset="-122"/>
              <a:ea typeface="字魂35号-经典雅黑" panose="00000500000000000000" pitchFamily="2" charset="-122"/>
              <a:sym typeface="字魂35号-经典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354</Words>
  <Application>Microsoft Office PowerPoint</Application>
  <PresentationFormat>宽屏</PresentationFormat>
  <Paragraphs>48</Paragraphs>
  <Slides>8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华文新魏</vt:lpstr>
      <vt:lpstr>微软雅黑</vt:lpstr>
      <vt:lpstr>字魂35号-经典雅黑</vt:lpstr>
      <vt:lpstr>字魂95号-手刻宋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</dc:title>
  <dc:creator>第一PPT，www.1ppt.com</dc:creator>
  <cp:keywords>www.1ppt.com</cp:keywords>
  <dc:description>第一PPT</dc:description>
  <cp:lastModifiedBy>万年 雷</cp:lastModifiedBy>
  <cp:revision>43</cp:revision>
  <dcterms:created xsi:type="dcterms:W3CDTF">2022-09-03T04:45:00Z</dcterms:created>
  <dcterms:modified xsi:type="dcterms:W3CDTF">2024-05-12T08:38:49Z</dcterms:modified>
</cp:coreProperties>
</file>